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47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083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68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45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33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3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85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54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95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236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34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A7EBD-BDB5-437B-B6D1-7ED08419F1E6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E7E5B-59E4-4DE3-9C5B-1E291FB7D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86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TextBox 3"/>
          <p:cNvSpPr txBox="1">
            <a:spLocks noChangeArrowheads="1"/>
          </p:cNvSpPr>
          <p:nvPr/>
        </p:nvSpPr>
        <p:spPr bwMode="auto">
          <a:xfrm>
            <a:off x="1138238" y="1889125"/>
            <a:ext cx="66135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/>
            <a:r>
              <a:rPr lang="zh-CN" altLang="en-US" sz="4000" b="0" dirty="0">
                <a:latin typeface="Arial" pitchFamily="34" charset="0"/>
              </a:rPr>
              <a:t>认识梯形及各部分名称；</a:t>
            </a:r>
            <a:endParaRPr lang="en-US" altLang="zh-CN" sz="4000" b="0" dirty="0">
              <a:latin typeface="Arial" pitchFamily="34" charset="0"/>
            </a:endParaRPr>
          </a:p>
          <a:p>
            <a:pPr algn="ctr" eaLnBrk="1" hangingPunct="1"/>
            <a:r>
              <a:rPr lang="zh-CN" altLang="en-US" sz="4000" b="0" dirty="0">
                <a:latin typeface="Arial" pitchFamily="34" charset="0"/>
              </a:rPr>
              <a:t>等腰、直角梯形</a:t>
            </a:r>
          </a:p>
        </p:txBody>
      </p:sp>
      <p:sp>
        <p:nvSpPr>
          <p:cNvPr id="327683" name="Rectangle 7"/>
          <p:cNvSpPr>
            <a:spLocks noChangeArrowheads="1"/>
          </p:cNvSpPr>
          <p:nvPr/>
        </p:nvSpPr>
        <p:spPr bwMode="auto">
          <a:xfrm>
            <a:off x="1779588" y="908050"/>
            <a:ext cx="56007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zh-CN" sz="4600" b="0">
                <a:solidFill>
                  <a:schemeClr val="tx1"/>
                </a:solidFill>
                <a:latin typeface="楷体_GB2312" pitchFamily="1" charset="-122"/>
              </a:rPr>
              <a:t>平行四边形和梯形</a:t>
            </a:r>
          </a:p>
        </p:txBody>
      </p:sp>
      <p:pic>
        <p:nvPicPr>
          <p:cNvPr id="327684" name="Picture 5" descr="\\192.168.1.3\临时中转站1_以本人姓名建目录\开发中心-多媒体部\02美术部\晨会文件\04宁煌\人教数学教参\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81075"/>
            <a:ext cx="78581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685" name="Rectangle 5"/>
          <p:cNvSpPr>
            <a:spLocks noChangeArrowheads="1"/>
          </p:cNvSpPr>
          <p:nvPr/>
        </p:nvSpPr>
        <p:spPr bwMode="auto">
          <a:xfrm>
            <a:off x="179388" y="50069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6516688" y="40767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4703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755650" y="1989138"/>
            <a:ext cx="23050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500">
              <a:solidFill>
                <a:srgbClr val="0000FF"/>
              </a:solidFill>
              <a:latin typeface="楷体_GB2312" pitchFamily="1" charset="-122"/>
            </a:endParaRPr>
          </a:p>
        </p:txBody>
      </p:sp>
      <p:sp>
        <p:nvSpPr>
          <p:cNvPr id="336899" name="Rectangle 2"/>
          <p:cNvSpPr>
            <a:spLocks noChangeArrowheads="1"/>
          </p:cNvSpPr>
          <p:nvPr/>
        </p:nvSpPr>
        <p:spPr bwMode="auto">
          <a:xfrm>
            <a:off x="1144588" y="1654175"/>
            <a:ext cx="77771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500">
                <a:solidFill>
                  <a:schemeClr val="tx1"/>
                </a:solidFill>
                <a:latin typeface="楷体_GB2312" pitchFamily="1" charset="-122"/>
              </a:rPr>
              <a:t>请将这张平行四边形的纸剪成两个一样的梯形。</a:t>
            </a:r>
            <a:endParaRPr lang="en-US" altLang="zh-CN" sz="25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36900" name="Rectangle 2"/>
          <p:cNvSpPr>
            <a:spLocks noChangeArrowheads="1"/>
          </p:cNvSpPr>
          <p:nvPr/>
        </p:nvSpPr>
        <p:spPr bwMode="auto">
          <a:xfrm>
            <a:off x="730250" y="4560888"/>
            <a:ext cx="61007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出示练习，学生完成。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336901" name="Rectangle 2"/>
          <p:cNvSpPr>
            <a:spLocks noChangeArrowheads="1"/>
          </p:cNvSpPr>
          <p:nvPr/>
        </p:nvSpPr>
        <p:spPr bwMode="auto">
          <a:xfrm>
            <a:off x="730250" y="5013325"/>
            <a:ext cx="8208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学生实物投影汇报展示。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336902" name="Rectangle 2"/>
          <p:cNvSpPr>
            <a:spLocks noChangeArrowheads="1"/>
          </p:cNvSpPr>
          <p:nvPr/>
        </p:nvSpPr>
        <p:spPr bwMode="auto">
          <a:xfrm>
            <a:off x="730250" y="5438775"/>
            <a:ext cx="820896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追问：你们所剪出的梯形形状不同，但它们的共同特点是什么呢？</a:t>
            </a:r>
            <a:endParaRPr lang="zh-CN" altLang="en-US" sz="20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预设：</a:t>
            </a:r>
            <a:r>
              <a:rPr lang="zh-CN" altLang="en-US" sz="2000">
                <a:solidFill>
                  <a:schemeClr val="tx1"/>
                </a:solidFill>
              </a:rPr>
              <a:t>只有一组对边互相平行的四边形叫做梯形。</a:t>
            </a:r>
            <a:r>
              <a:rPr lang="zh-CN" altLang="en-US" sz="2000" b="0"/>
              <a:t> </a:t>
            </a:r>
            <a:endParaRPr lang="zh-CN" altLang="en-US" sz="2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36903" name="AutoShape 7"/>
          <p:cNvSpPr>
            <a:spLocks noChangeArrowheads="1"/>
          </p:cNvSpPr>
          <p:nvPr/>
        </p:nvSpPr>
        <p:spPr bwMode="auto">
          <a:xfrm flipH="1">
            <a:off x="2362200" y="2586038"/>
            <a:ext cx="3771900" cy="1225550"/>
          </a:xfrm>
          <a:prstGeom prst="parallelogram">
            <a:avLst>
              <a:gd name="adj" fmla="val 76943"/>
            </a:avLst>
          </a:prstGeom>
          <a:solidFill>
            <a:srgbClr val="CCFFCC"/>
          </a:solidFill>
          <a:ln w="12700" cmpd="sng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6904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3564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三、巩固练习，加深认识</a:t>
            </a:r>
          </a:p>
        </p:txBody>
      </p:sp>
    </p:spTree>
    <p:extLst>
      <p:ext uri="{BB962C8B-B14F-4D97-AF65-F5344CB8AC3E}">
        <p14:creationId xmlns:p14="http://schemas.microsoft.com/office/powerpoint/2010/main" val="173234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6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6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899" grpId="0" autoUpdateAnimBg="0"/>
      <p:bldP spid="336900" grpId="0" autoUpdateAnimBg="0"/>
      <p:bldP spid="336901" grpId="0" autoUpdateAnimBg="0"/>
      <p:bldP spid="33690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ChangeArrowheads="1"/>
          </p:cNvSpPr>
          <p:nvPr/>
        </p:nvSpPr>
        <p:spPr bwMode="auto">
          <a:xfrm>
            <a:off x="463550" y="434975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四、布置作业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23" name="Rectangle 2"/>
          <p:cNvSpPr>
            <a:spLocks noChangeArrowheads="1"/>
          </p:cNvSpPr>
          <p:nvPr/>
        </p:nvSpPr>
        <p:spPr bwMode="auto">
          <a:xfrm>
            <a:off x="755650" y="2409825"/>
            <a:ext cx="7213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作业：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第</a:t>
            </a:r>
            <a:r>
              <a:rPr lang="en-US" altLang="zh-CN" sz="3200">
                <a:solidFill>
                  <a:schemeClr val="tx1"/>
                </a:solidFill>
              </a:rPr>
              <a:t>67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页练习十一，第</a:t>
            </a:r>
            <a:r>
              <a:rPr lang="en-US" altLang="zh-CN" sz="3200">
                <a:solidFill>
                  <a:schemeClr val="tx1"/>
                </a:solidFill>
              </a:rPr>
              <a:t>4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题。</a:t>
            </a:r>
          </a:p>
        </p:txBody>
      </p:sp>
    </p:spTree>
    <p:extLst>
      <p:ext uri="{BB962C8B-B14F-4D97-AF65-F5344CB8AC3E}">
        <p14:creationId xmlns:p14="http://schemas.microsoft.com/office/powerpoint/2010/main" val="2136635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ChangeArrowheads="1"/>
          </p:cNvSpPr>
          <p:nvPr/>
        </p:nvSpPr>
        <p:spPr bwMode="auto">
          <a:xfrm>
            <a:off x="460375" y="1628775"/>
            <a:ext cx="59832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（一）从生活中寻找</a:t>
            </a:r>
            <a:r>
              <a:rPr lang="zh-CN" altLang="zh-CN" sz="3000">
                <a:solidFill>
                  <a:schemeClr val="tx1"/>
                </a:solidFill>
                <a:latin typeface="宋体"/>
                <a:ea typeface="宋体" pitchFamily="2" charset="-122"/>
              </a:rPr>
              <a:t>“</a:t>
            </a: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梯形”</a:t>
            </a:r>
          </a:p>
        </p:txBody>
      </p:sp>
      <p:sp>
        <p:nvSpPr>
          <p:cNvPr id="328707" name="Rectangle 2"/>
          <p:cNvSpPr>
            <a:spLocks noChangeArrowheads="1"/>
          </p:cNvSpPr>
          <p:nvPr/>
        </p:nvSpPr>
        <p:spPr bwMode="auto">
          <a:xfrm>
            <a:off x="1187450" y="4787900"/>
            <a:ext cx="7267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出示图片。</a:t>
            </a:r>
          </a:p>
        </p:txBody>
      </p:sp>
      <p:sp>
        <p:nvSpPr>
          <p:cNvPr id="328708" name="Rectangle 2"/>
          <p:cNvSpPr>
            <a:spLocks noChangeArrowheads="1"/>
          </p:cNvSpPr>
          <p:nvPr/>
        </p:nvSpPr>
        <p:spPr bwMode="auto">
          <a:xfrm>
            <a:off x="1187450" y="5268913"/>
            <a:ext cx="726757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问题：从图中你发现了什么？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预设：梯形。</a:t>
            </a:r>
          </a:p>
        </p:txBody>
      </p:sp>
      <p:sp>
        <p:nvSpPr>
          <p:cNvPr id="328709" name="Rectangle 2"/>
          <p:cNvSpPr>
            <a:spLocks noChangeArrowheads="1"/>
          </p:cNvSpPr>
          <p:nvPr/>
        </p:nvSpPr>
        <p:spPr bwMode="auto">
          <a:xfrm>
            <a:off x="1187450" y="5995988"/>
            <a:ext cx="72675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追问：梯形在哪啊？你能指一指吗？</a:t>
            </a:r>
          </a:p>
        </p:txBody>
      </p:sp>
      <p:pic>
        <p:nvPicPr>
          <p:cNvPr id="328710" name="Picture 6" descr="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2447925"/>
            <a:ext cx="69119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11" name="Rectangle 2"/>
          <p:cNvSpPr>
            <a:spLocks noChangeArrowheads="1"/>
          </p:cNvSpPr>
          <p:nvPr/>
        </p:nvSpPr>
        <p:spPr bwMode="auto">
          <a:xfrm>
            <a:off x="463550" y="436563"/>
            <a:ext cx="7493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一、联系生活，初步认识梯形</a:t>
            </a:r>
          </a:p>
        </p:txBody>
      </p:sp>
      <p:sp>
        <p:nvSpPr>
          <p:cNvPr id="328712" name="Rectangle 8"/>
          <p:cNvSpPr>
            <a:spLocks noChangeArrowheads="1"/>
          </p:cNvSpPr>
          <p:nvPr/>
        </p:nvSpPr>
        <p:spPr bwMode="auto">
          <a:xfrm>
            <a:off x="179388" y="50069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28713" name="Rectangle 9"/>
          <p:cNvSpPr>
            <a:spLocks noChangeArrowheads="1"/>
          </p:cNvSpPr>
          <p:nvPr/>
        </p:nvSpPr>
        <p:spPr bwMode="auto">
          <a:xfrm>
            <a:off x="395288" y="52228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28714" name="Rectangle 10"/>
          <p:cNvSpPr>
            <a:spLocks noChangeArrowheads="1"/>
          </p:cNvSpPr>
          <p:nvPr/>
        </p:nvSpPr>
        <p:spPr bwMode="auto">
          <a:xfrm>
            <a:off x="611188" y="54387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206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8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8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autoUpdateAnimBg="0"/>
      <p:bldP spid="32870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457200" y="1628775"/>
            <a:ext cx="72739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（二）从图片中抽取出“梯形”</a:t>
            </a:r>
          </a:p>
        </p:txBody>
      </p:sp>
      <p:sp>
        <p:nvSpPr>
          <p:cNvPr id="329731" name="Rectangle 2"/>
          <p:cNvSpPr>
            <a:spLocks noChangeArrowheads="1"/>
          </p:cNvSpPr>
          <p:nvPr/>
        </p:nvSpPr>
        <p:spPr bwMode="auto">
          <a:xfrm>
            <a:off x="1547813" y="4940300"/>
            <a:ext cx="66976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课件演示从图片中抽取出“梯形”。</a:t>
            </a:r>
          </a:p>
        </p:txBody>
      </p:sp>
      <p:sp>
        <p:nvSpPr>
          <p:cNvPr id="329732" name="Rectangle 2"/>
          <p:cNvSpPr>
            <a:spLocks noChangeArrowheads="1"/>
          </p:cNvSpPr>
          <p:nvPr/>
        </p:nvSpPr>
        <p:spPr bwMode="auto">
          <a:xfrm>
            <a:off x="1547813" y="5516563"/>
            <a:ext cx="66976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学生观察这组梯形。</a:t>
            </a:r>
          </a:p>
        </p:txBody>
      </p:sp>
      <p:sp>
        <p:nvSpPr>
          <p:cNvPr id="329733" name="Rectangle 2"/>
          <p:cNvSpPr>
            <a:spLocks noChangeArrowheads="1"/>
          </p:cNvSpPr>
          <p:nvPr/>
        </p:nvSpPr>
        <p:spPr bwMode="auto">
          <a:xfrm>
            <a:off x="463550" y="436563"/>
            <a:ext cx="7493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一、联系生活，初步认识梯形</a:t>
            </a:r>
          </a:p>
        </p:txBody>
      </p:sp>
      <p:sp>
        <p:nvSpPr>
          <p:cNvPr id="329734" name="任意多边形 10"/>
          <p:cNvSpPr>
            <a:spLocks/>
          </p:cNvSpPr>
          <p:nvPr/>
        </p:nvSpPr>
        <p:spPr bwMode="auto">
          <a:xfrm>
            <a:off x="6446838" y="3433763"/>
            <a:ext cx="1400175" cy="933450"/>
          </a:xfrm>
          <a:custGeom>
            <a:avLst/>
            <a:gdLst>
              <a:gd name="T0" fmla="*/ 206411 w 1523858"/>
              <a:gd name="T1" fmla="*/ 0 h 963892"/>
              <a:gd name="T2" fmla="*/ 1506412 w 1523858"/>
              <a:gd name="T3" fmla="*/ 199345 h 963892"/>
              <a:gd name="T4" fmla="*/ 1523858 w 1523858"/>
              <a:gd name="T5" fmla="*/ 963892 h 963892"/>
              <a:gd name="T6" fmla="*/ 0 w 1523858"/>
              <a:gd name="T7" fmla="*/ 723350 h 963892"/>
              <a:gd name="T8" fmla="*/ 206411 w 1523858"/>
              <a:gd name="T9" fmla="*/ 0 h 963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3858" h="963892">
                <a:moveTo>
                  <a:pt x="206411" y="0"/>
                </a:moveTo>
                <a:lnTo>
                  <a:pt x="1506412" y="199345"/>
                </a:lnTo>
                <a:lnTo>
                  <a:pt x="1523858" y="963892"/>
                </a:lnTo>
                <a:lnTo>
                  <a:pt x="0" y="723350"/>
                </a:lnTo>
                <a:lnTo>
                  <a:pt x="206411" y="0"/>
                </a:lnTo>
                <a:close/>
              </a:path>
            </a:pathLst>
          </a:custGeom>
          <a:noFill/>
          <a:ln w="28575" cap="flat" cmpd="sng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9735" name="AutoShape 7"/>
          <p:cNvSpPr>
            <a:spLocks noChangeArrowheads="1"/>
          </p:cNvSpPr>
          <p:nvPr/>
        </p:nvSpPr>
        <p:spPr bwMode="auto">
          <a:xfrm flipV="1">
            <a:off x="1690688" y="3140075"/>
            <a:ext cx="666750" cy="247650"/>
          </a:xfrm>
          <a:custGeom>
            <a:avLst/>
            <a:gdLst>
              <a:gd name="G0" fmla="+- 2137 0 0"/>
              <a:gd name="G1" fmla="+- 21600 0 2137"/>
              <a:gd name="G2" fmla="*/ 2137 1 2"/>
              <a:gd name="G3" fmla="+- 21600 0 G2"/>
              <a:gd name="G4" fmla="+/ 2137 21600 2"/>
              <a:gd name="G5" fmla="+/ G1 0 2"/>
              <a:gd name="G6" fmla="*/ 21600 21600 2137"/>
              <a:gd name="G7" fmla="*/ G6 1 2"/>
              <a:gd name="G8" fmla="+- 21600 0 G7"/>
              <a:gd name="G9" fmla="*/ 21600 1 2"/>
              <a:gd name="G10" fmla="+- 2137 0 G9"/>
              <a:gd name="G11" fmla="?: G10 G8 0"/>
              <a:gd name="G12" fmla="?: G10 G7 21600"/>
              <a:gd name="T0" fmla="*/ 20531 w 21600"/>
              <a:gd name="T1" fmla="*/ 10800 h 21600"/>
              <a:gd name="T2" fmla="*/ 10800 w 21600"/>
              <a:gd name="T3" fmla="*/ 21600 h 21600"/>
              <a:gd name="T4" fmla="*/ 1069 w 21600"/>
              <a:gd name="T5" fmla="*/ 10800 h 21600"/>
              <a:gd name="T6" fmla="*/ 10800 w 21600"/>
              <a:gd name="T7" fmla="*/ 0 h 21600"/>
              <a:gd name="T8" fmla="*/ 2869 w 21600"/>
              <a:gd name="T9" fmla="*/ 2869 h 21600"/>
              <a:gd name="T10" fmla="*/ 18731 w 21600"/>
              <a:gd name="T11" fmla="*/ 187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37" y="21600"/>
                </a:lnTo>
                <a:lnTo>
                  <a:pt x="19463" y="21600"/>
                </a:lnTo>
                <a:lnTo>
                  <a:pt x="21600" y="0"/>
                </a:lnTo>
                <a:close/>
              </a:path>
            </a:pathLst>
          </a:custGeom>
          <a:noFill/>
          <a:ln w="25400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9736" name="AutoShape 8"/>
          <p:cNvSpPr>
            <a:spLocks noChangeArrowheads="1"/>
          </p:cNvSpPr>
          <p:nvPr/>
        </p:nvSpPr>
        <p:spPr bwMode="auto">
          <a:xfrm flipV="1">
            <a:off x="3189288" y="3802063"/>
            <a:ext cx="1268412" cy="466725"/>
          </a:xfrm>
          <a:custGeom>
            <a:avLst/>
            <a:gdLst>
              <a:gd name="G0" fmla="+- 8247 0 0"/>
              <a:gd name="G1" fmla="+- 21600 0 8247"/>
              <a:gd name="G2" fmla="*/ 8247 1 2"/>
              <a:gd name="G3" fmla="+- 21600 0 G2"/>
              <a:gd name="G4" fmla="+/ 8247 21600 2"/>
              <a:gd name="G5" fmla="+/ G1 0 2"/>
              <a:gd name="G6" fmla="*/ 21600 21600 8247"/>
              <a:gd name="G7" fmla="*/ G6 1 2"/>
              <a:gd name="G8" fmla="+- 21600 0 G7"/>
              <a:gd name="G9" fmla="*/ 21600 1 2"/>
              <a:gd name="G10" fmla="+- 8247 0 G9"/>
              <a:gd name="G11" fmla="?: G10 G8 0"/>
              <a:gd name="G12" fmla="?: G10 G7 21600"/>
              <a:gd name="T0" fmla="*/ 17476 w 21600"/>
              <a:gd name="T1" fmla="*/ 10800 h 21600"/>
              <a:gd name="T2" fmla="*/ 10800 w 21600"/>
              <a:gd name="T3" fmla="*/ 21600 h 21600"/>
              <a:gd name="T4" fmla="*/ 4124 w 21600"/>
              <a:gd name="T5" fmla="*/ 10800 h 21600"/>
              <a:gd name="T6" fmla="*/ 10800 w 21600"/>
              <a:gd name="T7" fmla="*/ 0 h 21600"/>
              <a:gd name="T8" fmla="*/ 5924 w 21600"/>
              <a:gd name="T9" fmla="*/ 5924 h 21600"/>
              <a:gd name="T10" fmla="*/ 15676 w 21600"/>
              <a:gd name="T11" fmla="*/ 1567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247" y="21600"/>
                </a:lnTo>
                <a:lnTo>
                  <a:pt x="13353" y="21600"/>
                </a:lnTo>
                <a:lnTo>
                  <a:pt x="21600" y="0"/>
                </a:lnTo>
                <a:close/>
              </a:path>
            </a:pathLst>
          </a:custGeom>
          <a:noFill/>
          <a:ln w="25400" cmpd="sng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9737" name="Rectangle 9"/>
          <p:cNvSpPr>
            <a:spLocks noChangeArrowheads="1"/>
          </p:cNvSpPr>
          <p:nvPr/>
        </p:nvSpPr>
        <p:spPr bwMode="auto">
          <a:xfrm>
            <a:off x="179388" y="50069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29738" name="Rectangle 10"/>
          <p:cNvSpPr>
            <a:spLocks noChangeArrowheads="1"/>
          </p:cNvSpPr>
          <p:nvPr/>
        </p:nvSpPr>
        <p:spPr bwMode="auto">
          <a:xfrm>
            <a:off x="395288" y="52228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29739" name="Rectangle 11"/>
          <p:cNvSpPr>
            <a:spLocks noChangeArrowheads="1"/>
          </p:cNvSpPr>
          <p:nvPr/>
        </p:nvSpPr>
        <p:spPr bwMode="auto">
          <a:xfrm>
            <a:off x="611188" y="54387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29740" name="Rectangle 12"/>
          <p:cNvSpPr>
            <a:spLocks noChangeArrowheads="1"/>
          </p:cNvSpPr>
          <p:nvPr/>
        </p:nvSpPr>
        <p:spPr bwMode="auto">
          <a:xfrm>
            <a:off x="827088" y="56546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254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1" grpId="0" autoUpdateAnimBg="0"/>
      <p:bldP spid="329732" grpId="0" autoUpdateAnimBg="0"/>
      <p:bldP spid="329734" grpId="0" animBg="1"/>
      <p:bldP spid="329735" grpId="0" animBg="1"/>
      <p:bldP spid="3297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468313" y="1628775"/>
            <a:ext cx="82470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（一）研讨梯形的特征，理解“梯形”含义</a:t>
            </a:r>
          </a:p>
        </p:txBody>
      </p:sp>
      <p:sp>
        <p:nvSpPr>
          <p:cNvPr id="330755" name="Rectangle 2"/>
          <p:cNvSpPr>
            <a:spLocks noChangeArrowheads="1"/>
          </p:cNvSpPr>
          <p:nvPr/>
        </p:nvSpPr>
        <p:spPr bwMode="auto">
          <a:xfrm>
            <a:off x="1042988" y="5037138"/>
            <a:ext cx="6921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要求：通过观察梯形，你有什么发现？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预设：有四条边；有一组对边平行。</a:t>
            </a:r>
          </a:p>
        </p:txBody>
      </p:sp>
      <p:sp>
        <p:nvSpPr>
          <p:cNvPr id="330756" name="Rectangle 2"/>
          <p:cNvSpPr>
            <a:spLocks noChangeArrowheads="1"/>
          </p:cNvSpPr>
          <p:nvPr/>
        </p:nvSpPr>
        <p:spPr bwMode="auto">
          <a:xfrm>
            <a:off x="1042988" y="5516563"/>
            <a:ext cx="6921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要求：请你动手验证一下，看看你们说的对吗。</a:t>
            </a:r>
          </a:p>
        </p:txBody>
      </p:sp>
      <p:sp>
        <p:nvSpPr>
          <p:cNvPr id="330757" name="Rectangle 2"/>
          <p:cNvSpPr>
            <a:spLocks noChangeArrowheads="1"/>
          </p:cNvSpPr>
          <p:nvPr/>
        </p:nvSpPr>
        <p:spPr bwMode="auto">
          <a:xfrm>
            <a:off x="1042988" y="5876925"/>
            <a:ext cx="69215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学生汇报验证结果。</a:t>
            </a:r>
          </a:p>
        </p:txBody>
      </p:sp>
      <p:sp>
        <p:nvSpPr>
          <p:cNvPr id="330758" name="Rectangle 2"/>
          <p:cNvSpPr>
            <a:spLocks noChangeArrowheads="1"/>
          </p:cNvSpPr>
          <p:nvPr/>
        </p:nvSpPr>
        <p:spPr bwMode="auto">
          <a:xfrm>
            <a:off x="1042988" y="6194425"/>
            <a:ext cx="71310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要求：请你说一说梯形有什么特点。</a:t>
            </a:r>
          </a:p>
        </p:txBody>
      </p:sp>
      <p:sp>
        <p:nvSpPr>
          <p:cNvPr id="330759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8216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二、探究梯形的特征，理解含义</a:t>
            </a:r>
          </a:p>
        </p:txBody>
      </p:sp>
      <p:sp>
        <p:nvSpPr>
          <p:cNvPr id="330760" name="AutoShape 8"/>
          <p:cNvSpPr>
            <a:spLocks noChangeArrowheads="1"/>
          </p:cNvSpPr>
          <p:nvPr/>
        </p:nvSpPr>
        <p:spPr bwMode="auto">
          <a:xfrm flipV="1">
            <a:off x="3937000" y="2852738"/>
            <a:ext cx="2168525" cy="798512"/>
          </a:xfrm>
          <a:custGeom>
            <a:avLst/>
            <a:gdLst>
              <a:gd name="G0" fmla="+- 8247 0 0"/>
              <a:gd name="G1" fmla="+- 21600 0 8247"/>
              <a:gd name="G2" fmla="*/ 8247 1 2"/>
              <a:gd name="G3" fmla="+- 21600 0 G2"/>
              <a:gd name="G4" fmla="+/ 8247 21600 2"/>
              <a:gd name="G5" fmla="+/ G1 0 2"/>
              <a:gd name="G6" fmla="*/ 21600 21600 8247"/>
              <a:gd name="G7" fmla="*/ G6 1 2"/>
              <a:gd name="G8" fmla="+- 21600 0 G7"/>
              <a:gd name="G9" fmla="*/ 21600 1 2"/>
              <a:gd name="G10" fmla="+- 8247 0 G9"/>
              <a:gd name="G11" fmla="?: G10 G8 0"/>
              <a:gd name="G12" fmla="?: G10 G7 21600"/>
              <a:gd name="T0" fmla="*/ 17476 w 21600"/>
              <a:gd name="T1" fmla="*/ 10800 h 21600"/>
              <a:gd name="T2" fmla="*/ 10800 w 21600"/>
              <a:gd name="T3" fmla="*/ 21600 h 21600"/>
              <a:gd name="T4" fmla="*/ 4124 w 21600"/>
              <a:gd name="T5" fmla="*/ 10800 h 21600"/>
              <a:gd name="T6" fmla="*/ 10800 w 21600"/>
              <a:gd name="T7" fmla="*/ 0 h 21600"/>
              <a:gd name="T8" fmla="*/ 5924 w 21600"/>
              <a:gd name="T9" fmla="*/ 5924 h 21600"/>
              <a:gd name="T10" fmla="*/ 15676 w 21600"/>
              <a:gd name="T11" fmla="*/ 1567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247" y="21600"/>
                </a:lnTo>
                <a:lnTo>
                  <a:pt x="13353" y="21600"/>
                </a:lnTo>
                <a:lnTo>
                  <a:pt x="21600" y="0"/>
                </a:lnTo>
                <a:close/>
              </a:path>
            </a:pathLst>
          </a:custGeom>
          <a:noFill/>
          <a:ln w="38100" cmpd="sng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3603625" y="2349500"/>
            <a:ext cx="2422525" cy="2706688"/>
            <a:chOff x="0" y="0"/>
            <a:chExt cx="1526" cy="1705"/>
          </a:xfrm>
        </p:grpSpPr>
        <p:pic>
          <p:nvPicPr>
            <p:cNvPr id="330762" name="Picture 10" descr="sanjiaochi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" y="264"/>
              <a:ext cx="1360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0763" name="矩形 27"/>
            <p:cNvSpPr>
              <a:spLocks noChangeArrowheads="1"/>
            </p:cNvSpPr>
            <p:nvPr/>
          </p:nvSpPr>
          <p:spPr bwMode="auto">
            <a:xfrm>
              <a:off x="0" y="0"/>
              <a:ext cx="180" cy="158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330764" name="Picture 12" descr="sanjiaochi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" y="769"/>
              <a:ext cx="1360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765" name="Rectangle 13"/>
          <p:cNvSpPr>
            <a:spLocks noChangeArrowheads="1"/>
          </p:cNvSpPr>
          <p:nvPr/>
        </p:nvSpPr>
        <p:spPr bwMode="auto">
          <a:xfrm>
            <a:off x="179388" y="50069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30766" name="Rectangle 14"/>
          <p:cNvSpPr>
            <a:spLocks noChangeArrowheads="1"/>
          </p:cNvSpPr>
          <p:nvPr/>
        </p:nvSpPr>
        <p:spPr bwMode="auto">
          <a:xfrm>
            <a:off x="395288" y="52228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30767" name="Rectangle 15"/>
          <p:cNvSpPr>
            <a:spLocks noChangeArrowheads="1"/>
          </p:cNvSpPr>
          <p:nvPr/>
        </p:nvSpPr>
        <p:spPr bwMode="auto">
          <a:xfrm>
            <a:off x="611188" y="54387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095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6" grpId="0" autoUpdateAnimBg="0"/>
      <p:bldP spid="330757" grpId="0" autoUpdateAnimBg="0"/>
      <p:bldP spid="33075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ChangeArrowheads="1"/>
          </p:cNvSpPr>
          <p:nvPr/>
        </p:nvSpPr>
        <p:spPr bwMode="auto">
          <a:xfrm>
            <a:off x="1044575" y="4838700"/>
            <a:ext cx="77755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问题：你能以另外两个梯形为例再说一说梯形有什么特点吗？</a:t>
            </a:r>
            <a:endParaRPr lang="en-US" altLang="zh-CN" sz="2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31779" name="Rectangle 2"/>
          <p:cNvSpPr>
            <a:spLocks noChangeArrowheads="1"/>
          </p:cNvSpPr>
          <p:nvPr/>
        </p:nvSpPr>
        <p:spPr bwMode="auto">
          <a:xfrm>
            <a:off x="1255713" y="3789363"/>
            <a:ext cx="6629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只有一组对边平行的四边形叫做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梯形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。</a:t>
            </a:r>
            <a:endParaRPr lang="en-US" altLang="zh-CN" sz="24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31780" name="Rectangle 2"/>
          <p:cNvSpPr>
            <a:spLocks noChangeArrowheads="1"/>
          </p:cNvSpPr>
          <p:nvPr/>
        </p:nvSpPr>
        <p:spPr bwMode="auto">
          <a:xfrm>
            <a:off x="1044575" y="5286375"/>
            <a:ext cx="7775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6.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问题：什么叫梯形呢？想好后和你的同桌说一说。</a:t>
            </a:r>
          </a:p>
        </p:txBody>
      </p:sp>
      <p:sp>
        <p:nvSpPr>
          <p:cNvPr id="331781" name="Rectangle 2"/>
          <p:cNvSpPr>
            <a:spLocks noChangeArrowheads="1"/>
          </p:cNvSpPr>
          <p:nvPr/>
        </p:nvSpPr>
        <p:spPr bwMode="auto">
          <a:xfrm>
            <a:off x="1044575" y="5757863"/>
            <a:ext cx="77755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7.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小结：只有一组对边平行的四边形叫做梯形。</a:t>
            </a:r>
          </a:p>
        </p:txBody>
      </p:sp>
      <p:sp>
        <p:nvSpPr>
          <p:cNvPr id="331782" name="Rectangle 2"/>
          <p:cNvSpPr>
            <a:spLocks noChangeArrowheads="1"/>
          </p:cNvSpPr>
          <p:nvPr/>
        </p:nvSpPr>
        <p:spPr bwMode="auto">
          <a:xfrm>
            <a:off x="466725" y="1628775"/>
            <a:ext cx="82470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（一）研讨梯形的特征，理解“梯形”含义</a:t>
            </a:r>
          </a:p>
        </p:txBody>
      </p:sp>
      <p:sp>
        <p:nvSpPr>
          <p:cNvPr id="331783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8216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二、探究梯形的特征，理解含义</a:t>
            </a:r>
          </a:p>
        </p:txBody>
      </p:sp>
      <p:sp>
        <p:nvSpPr>
          <p:cNvPr id="331784" name="任意多边形 10"/>
          <p:cNvSpPr>
            <a:spLocks/>
          </p:cNvSpPr>
          <p:nvPr/>
        </p:nvSpPr>
        <p:spPr bwMode="auto">
          <a:xfrm>
            <a:off x="5584825" y="2643188"/>
            <a:ext cx="1400175" cy="933450"/>
          </a:xfrm>
          <a:custGeom>
            <a:avLst/>
            <a:gdLst>
              <a:gd name="T0" fmla="*/ 206411 w 1523858"/>
              <a:gd name="T1" fmla="*/ 0 h 963892"/>
              <a:gd name="T2" fmla="*/ 1506412 w 1523858"/>
              <a:gd name="T3" fmla="*/ 199345 h 963892"/>
              <a:gd name="T4" fmla="*/ 1523858 w 1523858"/>
              <a:gd name="T5" fmla="*/ 963892 h 963892"/>
              <a:gd name="T6" fmla="*/ 0 w 1523858"/>
              <a:gd name="T7" fmla="*/ 723350 h 963892"/>
              <a:gd name="T8" fmla="*/ 206411 w 1523858"/>
              <a:gd name="T9" fmla="*/ 0 h 963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3858" h="963892">
                <a:moveTo>
                  <a:pt x="206411" y="0"/>
                </a:moveTo>
                <a:lnTo>
                  <a:pt x="1506412" y="199345"/>
                </a:lnTo>
                <a:lnTo>
                  <a:pt x="1523858" y="963892"/>
                </a:lnTo>
                <a:lnTo>
                  <a:pt x="0" y="723350"/>
                </a:lnTo>
                <a:lnTo>
                  <a:pt x="206411" y="0"/>
                </a:lnTo>
                <a:close/>
              </a:path>
            </a:pathLst>
          </a:custGeom>
          <a:noFill/>
          <a:ln w="28575" cap="flat" cmpd="sng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1785" name="AutoShape 9"/>
          <p:cNvSpPr>
            <a:spLocks noChangeArrowheads="1"/>
          </p:cNvSpPr>
          <p:nvPr/>
        </p:nvSpPr>
        <p:spPr bwMode="auto">
          <a:xfrm flipV="1">
            <a:off x="2124075" y="3140075"/>
            <a:ext cx="666750" cy="247650"/>
          </a:xfrm>
          <a:custGeom>
            <a:avLst/>
            <a:gdLst>
              <a:gd name="G0" fmla="+- 2137 0 0"/>
              <a:gd name="G1" fmla="+- 21600 0 2137"/>
              <a:gd name="G2" fmla="*/ 2137 1 2"/>
              <a:gd name="G3" fmla="+- 21600 0 G2"/>
              <a:gd name="G4" fmla="+/ 2137 21600 2"/>
              <a:gd name="G5" fmla="+/ G1 0 2"/>
              <a:gd name="G6" fmla="*/ 21600 21600 2137"/>
              <a:gd name="G7" fmla="*/ G6 1 2"/>
              <a:gd name="G8" fmla="+- 21600 0 G7"/>
              <a:gd name="G9" fmla="*/ 21600 1 2"/>
              <a:gd name="G10" fmla="+- 2137 0 G9"/>
              <a:gd name="G11" fmla="?: G10 G8 0"/>
              <a:gd name="G12" fmla="?: G10 G7 21600"/>
              <a:gd name="T0" fmla="*/ 20531 w 21600"/>
              <a:gd name="T1" fmla="*/ 10800 h 21600"/>
              <a:gd name="T2" fmla="*/ 10800 w 21600"/>
              <a:gd name="T3" fmla="*/ 21600 h 21600"/>
              <a:gd name="T4" fmla="*/ 1069 w 21600"/>
              <a:gd name="T5" fmla="*/ 10800 h 21600"/>
              <a:gd name="T6" fmla="*/ 10800 w 21600"/>
              <a:gd name="T7" fmla="*/ 0 h 21600"/>
              <a:gd name="T8" fmla="*/ 2869 w 21600"/>
              <a:gd name="T9" fmla="*/ 2869 h 21600"/>
              <a:gd name="T10" fmla="*/ 18731 w 21600"/>
              <a:gd name="T11" fmla="*/ 187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137" y="21600"/>
                </a:lnTo>
                <a:lnTo>
                  <a:pt x="19463" y="21600"/>
                </a:lnTo>
                <a:lnTo>
                  <a:pt x="21600" y="0"/>
                </a:lnTo>
                <a:close/>
              </a:path>
            </a:pathLst>
          </a:custGeom>
          <a:noFill/>
          <a:ln w="25400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1786" name="AutoShape 10"/>
          <p:cNvSpPr>
            <a:spLocks noChangeArrowheads="1"/>
          </p:cNvSpPr>
          <p:nvPr/>
        </p:nvSpPr>
        <p:spPr bwMode="auto">
          <a:xfrm flipV="1">
            <a:off x="3622675" y="2906713"/>
            <a:ext cx="1268413" cy="466725"/>
          </a:xfrm>
          <a:custGeom>
            <a:avLst/>
            <a:gdLst>
              <a:gd name="G0" fmla="+- 8247 0 0"/>
              <a:gd name="G1" fmla="+- 21600 0 8247"/>
              <a:gd name="G2" fmla="*/ 8247 1 2"/>
              <a:gd name="G3" fmla="+- 21600 0 G2"/>
              <a:gd name="G4" fmla="+/ 8247 21600 2"/>
              <a:gd name="G5" fmla="+/ G1 0 2"/>
              <a:gd name="G6" fmla="*/ 21600 21600 8247"/>
              <a:gd name="G7" fmla="*/ G6 1 2"/>
              <a:gd name="G8" fmla="+- 21600 0 G7"/>
              <a:gd name="G9" fmla="*/ 21600 1 2"/>
              <a:gd name="G10" fmla="+- 8247 0 G9"/>
              <a:gd name="G11" fmla="?: G10 G8 0"/>
              <a:gd name="G12" fmla="?: G10 G7 21600"/>
              <a:gd name="T0" fmla="*/ 17476 w 21600"/>
              <a:gd name="T1" fmla="*/ 10800 h 21600"/>
              <a:gd name="T2" fmla="*/ 10800 w 21600"/>
              <a:gd name="T3" fmla="*/ 21600 h 21600"/>
              <a:gd name="T4" fmla="*/ 4124 w 21600"/>
              <a:gd name="T5" fmla="*/ 10800 h 21600"/>
              <a:gd name="T6" fmla="*/ 10800 w 21600"/>
              <a:gd name="T7" fmla="*/ 0 h 21600"/>
              <a:gd name="T8" fmla="*/ 5924 w 21600"/>
              <a:gd name="T9" fmla="*/ 5924 h 21600"/>
              <a:gd name="T10" fmla="*/ 15676 w 21600"/>
              <a:gd name="T11" fmla="*/ 1567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247" y="21600"/>
                </a:lnTo>
                <a:lnTo>
                  <a:pt x="13353" y="21600"/>
                </a:lnTo>
                <a:lnTo>
                  <a:pt x="21600" y="0"/>
                </a:lnTo>
                <a:close/>
              </a:path>
            </a:pathLst>
          </a:custGeom>
          <a:noFill/>
          <a:ln w="25400" cmpd="sng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5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8" grpId="0" autoUpdateAnimBg="0"/>
      <p:bldP spid="331779" grpId="0" autoUpdateAnimBg="0"/>
      <p:bldP spid="331780" grpId="0" autoUpdateAnimBg="0"/>
      <p:bldP spid="33178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ChangeArrowheads="1"/>
          </p:cNvSpPr>
          <p:nvPr/>
        </p:nvSpPr>
        <p:spPr bwMode="auto">
          <a:xfrm>
            <a:off x="898525" y="3921125"/>
            <a:ext cx="64722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1.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问题：对于梯形你还有哪些了解吗？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预设：上底、下底、高、腰。</a:t>
            </a:r>
          </a:p>
        </p:txBody>
      </p:sp>
      <p:sp>
        <p:nvSpPr>
          <p:cNvPr id="332803" name="Rectangle 2"/>
          <p:cNvSpPr>
            <a:spLocks noChangeArrowheads="1"/>
          </p:cNvSpPr>
          <p:nvPr/>
        </p:nvSpPr>
        <p:spPr bwMode="auto">
          <a:xfrm>
            <a:off x="898525" y="4448175"/>
            <a:ext cx="78501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2.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要求：请你给大家指一指。</a:t>
            </a:r>
          </a:p>
        </p:txBody>
      </p:sp>
      <p:sp>
        <p:nvSpPr>
          <p:cNvPr id="332804" name="Rectangle 2"/>
          <p:cNvSpPr>
            <a:spLocks noChangeArrowheads="1"/>
          </p:cNvSpPr>
          <p:nvPr/>
        </p:nvSpPr>
        <p:spPr bwMode="auto">
          <a:xfrm>
            <a:off x="898525" y="4927600"/>
            <a:ext cx="78501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3.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问题：刚刚他给我们指了指上底、下底、两条腰，还有高。上底、</a:t>
            </a:r>
            <a:endParaRPr lang="en-US" altLang="zh-CN" sz="18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  <a:latin typeface="楷体_GB2312" pitchFamily="1" charset="-122"/>
              </a:rPr>
              <a:t>       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下底和两条腰我们都看到了，高没看见。你能把高画出来吗？</a:t>
            </a:r>
          </a:p>
        </p:txBody>
      </p:sp>
      <p:sp>
        <p:nvSpPr>
          <p:cNvPr id="332805" name="Rectangle 2"/>
          <p:cNvSpPr>
            <a:spLocks noChangeArrowheads="1"/>
          </p:cNvSpPr>
          <p:nvPr/>
        </p:nvSpPr>
        <p:spPr bwMode="auto">
          <a:xfrm>
            <a:off x="898525" y="5507038"/>
            <a:ext cx="688498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4.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学生画高后实物投影展示。</a:t>
            </a:r>
          </a:p>
        </p:txBody>
      </p:sp>
      <p:sp>
        <p:nvSpPr>
          <p:cNvPr id="332806" name="Rectangle 2"/>
          <p:cNvSpPr>
            <a:spLocks noChangeArrowheads="1"/>
          </p:cNvSpPr>
          <p:nvPr/>
        </p:nvSpPr>
        <p:spPr bwMode="auto">
          <a:xfrm>
            <a:off x="898525" y="5994400"/>
            <a:ext cx="7766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5.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追问：只能画这一条高吗？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预设：在上底、下底之间有无数条高。</a:t>
            </a:r>
          </a:p>
        </p:txBody>
      </p:sp>
      <p:sp>
        <p:nvSpPr>
          <p:cNvPr id="332807" name="Rectangle 2"/>
          <p:cNvSpPr>
            <a:spLocks noChangeArrowheads="1"/>
          </p:cNvSpPr>
          <p:nvPr/>
        </p:nvSpPr>
        <p:spPr bwMode="auto">
          <a:xfrm>
            <a:off x="468313" y="1628775"/>
            <a:ext cx="7489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（二）认识梯形各部分名称</a:t>
            </a:r>
          </a:p>
        </p:txBody>
      </p:sp>
      <p:sp>
        <p:nvSpPr>
          <p:cNvPr id="332808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8216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二、探究梯形的特征，理解含义</a:t>
            </a:r>
          </a:p>
        </p:txBody>
      </p:sp>
      <p:pic>
        <p:nvPicPr>
          <p:cNvPr id="332809" name="Picture 9" descr="SNAGHTML1620e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2420938"/>
            <a:ext cx="259080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810" name="Text Box 10"/>
          <p:cNvSpPr txBox="1">
            <a:spLocks noChangeArrowheads="1"/>
          </p:cNvSpPr>
          <p:nvPr/>
        </p:nvSpPr>
        <p:spPr bwMode="auto">
          <a:xfrm>
            <a:off x="3084513" y="2897188"/>
            <a:ext cx="62865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>
                <a:solidFill>
                  <a:srgbClr val="FF0000"/>
                </a:solidFill>
              </a:rPr>
              <a:t>高</a:t>
            </a:r>
          </a:p>
        </p:txBody>
      </p:sp>
      <p:grpSp>
        <p:nvGrpSpPr>
          <p:cNvPr id="332811" name="Group 11"/>
          <p:cNvGrpSpPr>
            <a:grpSpLocks/>
          </p:cNvGrpSpPr>
          <p:nvPr/>
        </p:nvGrpSpPr>
        <p:grpSpPr bwMode="auto">
          <a:xfrm>
            <a:off x="2262188" y="2060575"/>
            <a:ext cx="3005137" cy="1836738"/>
            <a:chOff x="0" y="0"/>
            <a:chExt cx="1893" cy="1157"/>
          </a:xfrm>
        </p:grpSpPr>
        <p:sp>
          <p:nvSpPr>
            <p:cNvPr id="332812" name="Text Box 12"/>
            <p:cNvSpPr txBox="1">
              <a:spLocks noChangeArrowheads="1"/>
            </p:cNvSpPr>
            <p:nvPr/>
          </p:nvSpPr>
          <p:spPr bwMode="auto">
            <a:xfrm>
              <a:off x="656" y="0"/>
              <a:ext cx="39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>
                  <a:solidFill>
                    <a:srgbClr val="FF0000"/>
                  </a:solidFill>
                </a:rPr>
                <a:t>上底</a:t>
              </a:r>
            </a:p>
          </p:txBody>
        </p:sp>
        <p:sp>
          <p:nvSpPr>
            <p:cNvPr id="332813" name="Text Box 13"/>
            <p:cNvSpPr txBox="1">
              <a:spLocks noChangeArrowheads="1"/>
            </p:cNvSpPr>
            <p:nvPr/>
          </p:nvSpPr>
          <p:spPr bwMode="auto">
            <a:xfrm>
              <a:off x="655" y="913"/>
              <a:ext cx="397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>
                  <a:solidFill>
                    <a:srgbClr val="FF0000"/>
                  </a:solidFill>
                </a:rPr>
                <a:t>下底</a:t>
              </a:r>
            </a:p>
          </p:txBody>
        </p:sp>
        <p:sp>
          <p:nvSpPr>
            <p:cNvPr id="332814" name="Text Box 14"/>
            <p:cNvSpPr txBox="1">
              <a:spLocks noChangeArrowheads="1"/>
            </p:cNvSpPr>
            <p:nvPr/>
          </p:nvSpPr>
          <p:spPr bwMode="auto">
            <a:xfrm>
              <a:off x="0" y="370"/>
              <a:ext cx="39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>
                  <a:solidFill>
                    <a:srgbClr val="FF0000"/>
                  </a:solidFill>
                </a:rPr>
                <a:t>腰</a:t>
              </a:r>
            </a:p>
          </p:txBody>
        </p:sp>
        <p:sp>
          <p:nvSpPr>
            <p:cNvPr id="332815" name="Text Box 15"/>
            <p:cNvSpPr txBox="1">
              <a:spLocks noChangeArrowheads="1"/>
            </p:cNvSpPr>
            <p:nvPr/>
          </p:nvSpPr>
          <p:spPr bwMode="auto">
            <a:xfrm>
              <a:off x="1497" y="370"/>
              <a:ext cx="39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>
                  <a:solidFill>
                    <a:srgbClr val="FF0000"/>
                  </a:solidFill>
                </a:rPr>
                <a:t>腰</a:t>
              </a:r>
            </a:p>
          </p:txBody>
        </p:sp>
      </p:grpSp>
      <p:sp>
        <p:nvSpPr>
          <p:cNvPr id="332816" name="Line 16"/>
          <p:cNvSpPr>
            <a:spLocks noChangeShapeType="1"/>
          </p:cNvSpPr>
          <p:nvPr/>
        </p:nvSpPr>
        <p:spPr bwMode="auto">
          <a:xfrm>
            <a:off x="3087688" y="2443163"/>
            <a:ext cx="0" cy="1157287"/>
          </a:xfrm>
          <a:prstGeom prst="line">
            <a:avLst/>
          </a:prstGeom>
          <a:noFill/>
          <a:ln w="12700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32817" name="Group 17"/>
          <p:cNvGrpSpPr>
            <a:grpSpLocks/>
          </p:cNvGrpSpPr>
          <p:nvPr/>
        </p:nvGrpSpPr>
        <p:grpSpPr bwMode="auto">
          <a:xfrm>
            <a:off x="3082925" y="3498850"/>
            <a:ext cx="101600" cy="103188"/>
            <a:chOff x="0" y="0"/>
            <a:chExt cx="64" cy="65"/>
          </a:xfrm>
        </p:grpSpPr>
        <p:sp>
          <p:nvSpPr>
            <p:cNvPr id="332818" name="Line 18"/>
            <p:cNvSpPr>
              <a:spLocks noChangeShapeType="1"/>
            </p:cNvSpPr>
            <p:nvPr/>
          </p:nvSpPr>
          <p:spPr bwMode="auto">
            <a:xfrm>
              <a:off x="0" y="3"/>
              <a:ext cx="64" cy="0"/>
            </a:xfrm>
            <a:prstGeom prst="line">
              <a:avLst/>
            </a:pr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2819" name="Line 19"/>
            <p:cNvSpPr>
              <a:spLocks noChangeShapeType="1"/>
            </p:cNvSpPr>
            <p:nvPr/>
          </p:nvSpPr>
          <p:spPr bwMode="auto">
            <a:xfrm>
              <a:off x="64" y="0"/>
              <a:ext cx="0" cy="65"/>
            </a:xfrm>
            <a:prstGeom prst="line">
              <a:avLst/>
            </a:pr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743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2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2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3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32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autoUpdateAnimBg="0"/>
      <p:bldP spid="332804" grpId="0" autoUpdateAnimBg="0"/>
      <p:bldP spid="332805" grpId="0" autoUpdateAnimBg="0"/>
      <p:bldP spid="332810" grpId="0" autoUpdateAnimBg="0"/>
      <p:bldP spid="3328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ChangeArrowheads="1"/>
          </p:cNvSpPr>
          <p:nvPr/>
        </p:nvSpPr>
        <p:spPr bwMode="auto">
          <a:xfrm>
            <a:off x="719138" y="4238625"/>
            <a:ext cx="79470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问题：这两个四边形是梯形吗？说一说你是怎么判断的。</a:t>
            </a:r>
          </a:p>
        </p:txBody>
      </p:sp>
      <p:sp>
        <p:nvSpPr>
          <p:cNvPr id="333827" name="Rectangle 2"/>
          <p:cNvSpPr>
            <a:spLocks noChangeArrowheads="1"/>
          </p:cNvSpPr>
          <p:nvPr/>
        </p:nvSpPr>
        <p:spPr bwMode="auto">
          <a:xfrm>
            <a:off x="719138" y="4894263"/>
            <a:ext cx="80486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问题：观察这两个梯形，你有什么发现？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预设：第一个梯形两腰长度相等；第二个梯形有两个角是直角。</a:t>
            </a:r>
          </a:p>
        </p:txBody>
      </p:sp>
      <p:sp>
        <p:nvSpPr>
          <p:cNvPr id="333828" name="Rectangle 2"/>
          <p:cNvSpPr>
            <a:spLocks noChangeArrowheads="1"/>
          </p:cNvSpPr>
          <p:nvPr/>
        </p:nvSpPr>
        <p:spPr bwMode="auto">
          <a:xfrm>
            <a:off x="719138" y="5729288"/>
            <a:ext cx="79470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问题：这两个特殊的梯形叫什么名字呢？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预设：等腰梯形、直角梯形。</a:t>
            </a:r>
          </a:p>
        </p:txBody>
      </p:sp>
      <p:sp>
        <p:nvSpPr>
          <p:cNvPr id="333829" name="Rectangle 2"/>
          <p:cNvSpPr>
            <a:spLocks noChangeArrowheads="1"/>
          </p:cNvSpPr>
          <p:nvPr/>
        </p:nvSpPr>
        <p:spPr bwMode="auto">
          <a:xfrm>
            <a:off x="466725" y="1628775"/>
            <a:ext cx="7489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（三）认识特殊梯形</a:t>
            </a:r>
          </a:p>
        </p:txBody>
      </p:sp>
      <p:sp>
        <p:nvSpPr>
          <p:cNvPr id="333830" name="Text Box 12"/>
          <p:cNvSpPr txBox="1">
            <a:spLocks noChangeArrowheads="1"/>
          </p:cNvSpPr>
          <p:nvPr/>
        </p:nvSpPr>
        <p:spPr bwMode="auto">
          <a:xfrm>
            <a:off x="1997075" y="3548063"/>
            <a:ext cx="241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000">
                <a:solidFill>
                  <a:srgbClr val="FF0000"/>
                </a:solidFill>
                <a:latin typeface="楷体_GB2312" pitchFamily="1" charset="-122"/>
              </a:rPr>
              <a:t>等腰梯形</a:t>
            </a:r>
          </a:p>
        </p:txBody>
      </p:sp>
      <p:sp>
        <p:nvSpPr>
          <p:cNvPr id="333831" name="Text Box 13"/>
          <p:cNvSpPr txBox="1">
            <a:spLocks noChangeArrowheads="1"/>
          </p:cNvSpPr>
          <p:nvPr/>
        </p:nvSpPr>
        <p:spPr bwMode="auto">
          <a:xfrm>
            <a:off x="4608513" y="3548063"/>
            <a:ext cx="2411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000">
                <a:solidFill>
                  <a:srgbClr val="FF0000"/>
                </a:solidFill>
                <a:latin typeface="楷体_GB2312" pitchFamily="1" charset="-122"/>
              </a:rPr>
              <a:t>直角梯形</a:t>
            </a:r>
          </a:p>
        </p:txBody>
      </p:sp>
      <p:sp>
        <p:nvSpPr>
          <p:cNvPr id="333832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8216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二、探究梯形的特征，理解含义</a:t>
            </a:r>
          </a:p>
        </p:txBody>
      </p:sp>
      <p:pic>
        <p:nvPicPr>
          <p:cNvPr id="3338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2454275"/>
            <a:ext cx="19399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383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425700"/>
            <a:ext cx="1343025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737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3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3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 autoUpdateAnimBg="0"/>
      <p:bldP spid="333830" grpId="0" autoUpdateAnimBg="0"/>
      <p:bldP spid="3338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ChangeArrowheads="1"/>
          </p:cNvSpPr>
          <p:nvPr/>
        </p:nvSpPr>
        <p:spPr bwMode="auto">
          <a:xfrm>
            <a:off x="719138" y="4292600"/>
            <a:ext cx="77358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问题：你能说一说什么叫等腰梯形、直角梯形吗？</a:t>
            </a:r>
          </a:p>
        </p:txBody>
      </p:sp>
      <p:sp>
        <p:nvSpPr>
          <p:cNvPr id="334851" name="Rectangle 2"/>
          <p:cNvSpPr>
            <a:spLocks noChangeArrowheads="1"/>
          </p:cNvSpPr>
          <p:nvPr/>
        </p:nvSpPr>
        <p:spPr bwMode="auto">
          <a:xfrm>
            <a:off x="719138" y="4776788"/>
            <a:ext cx="77358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要求：请你在这两个特殊梯形上画高。</a:t>
            </a:r>
          </a:p>
        </p:txBody>
      </p:sp>
      <p:sp>
        <p:nvSpPr>
          <p:cNvPr id="334852" name="Rectangle 2"/>
          <p:cNvSpPr>
            <a:spLocks noChangeArrowheads="1"/>
          </p:cNvSpPr>
          <p:nvPr/>
        </p:nvSpPr>
        <p:spPr bwMode="auto">
          <a:xfrm>
            <a:off x="719138" y="5345113"/>
            <a:ext cx="77358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6.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追问：通过画高你有什么发现？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</a:t>
            </a:r>
            <a:r>
              <a:rPr lang="zh-CN" altLang="en-US" sz="3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预设：直角梯形的高就是它的那条垂直于上底、下底的腰。</a:t>
            </a:r>
          </a:p>
        </p:txBody>
      </p:sp>
      <p:sp>
        <p:nvSpPr>
          <p:cNvPr id="334853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8216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二、探究梯形的特征，理解含义</a:t>
            </a:r>
          </a:p>
        </p:txBody>
      </p:sp>
      <p:sp>
        <p:nvSpPr>
          <p:cNvPr id="334854" name="Rectangle 2"/>
          <p:cNvSpPr>
            <a:spLocks noChangeArrowheads="1"/>
          </p:cNvSpPr>
          <p:nvPr/>
        </p:nvSpPr>
        <p:spPr bwMode="auto">
          <a:xfrm>
            <a:off x="466725" y="1628775"/>
            <a:ext cx="7489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（三）认识特殊梯形</a:t>
            </a:r>
          </a:p>
        </p:txBody>
      </p:sp>
      <p:sp>
        <p:nvSpPr>
          <p:cNvPr id="334855" name="Text Box 12"/>
          <p:cNvSpPr txBox="1">
            <a:spLocks noChangeArrowheads="1"/>
          </p:cNvSpPr>
          <p:nvPr/>
        </p:nvSpPr>
        <p:spPr bwMode="auto">
          <a:xfrm>
            <a:off x="1997075" y="3548063"/>
            <a:ext cx="241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000">
                <a:solidFill>
                  <a:srgbClr val="FF0000"/>
                </a:solidFill>
                <a:latin typeface="楷体_GB2312" pitchFamily="1" charset="-122"/>
              </a:rPr>
              <a:t>等腰梯形</a:t>
            </a:r>
          </a:p>
        </p:txBody>
      </p:sp>
      <p:sp>
        <p:nvSpPr>
          <p:cNvPr id="334856" name="Text Box 13"/>
          <p:cNvSpPr txBox="1">
            <a:spLocks noChangeArrowheads="1"/>
          </p:cNvSpPr>
          <p:nvPr/>
        </p:nvSpPr>
        <p:spPr bwMode="auto">
          <a:xfrm>
            <a:off x="4608513" y="3548063"/>
            <a:ext cx="2411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000">
                <a:solidFill>
                  <a:srgbClr val="FF0000"/>
                </a:solidFill>
                <a:latin typeface="楷体_GB2312" pitchFamily="1" charset="-122"/>
              </a:rPr>
              <a:t>直角梯形</a:t>
            </a:r>
          </a:p>
        </p:txBody>
      </p:sp>
      <p:pic>
        <p:nvPicPr>
          <p:cNvPr id="33485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2454275"/>
            <a:ext cx="19399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48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425700"/>
            <a:ext cx="1343025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48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4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4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0" grpId="0" autoUpdateAnimBg="0"/>
      <p:bldP spid="33485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52738"/>
            <a:ext cx="734377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5875" name="Rectangle 2"/>
          <p:cNvSpPr>
            <a:spLocks noChangeArrowheads="1"/>
          </p:cNvSpPr>
          <p:nvPr/>
        </p:nvSpPr>
        <p:spPr bwMode="auto">
          <a:xfrm>
            <a:off x="782638" y="1654175"/>
            <a:ext cx="7777162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500">
                <a:solidFill>
                  <a:schemeClr val="tx1"/>
                </a:solidFill>
                <a:latin typeface="楷体_GB2312" pitchFamily="1" charset="-122"/>
              </a:rPr>
              <a:t>    下面哪些图形是梯形？画出每个梯形的高，分别指出它们的上底、下底和腰。</a:t>
            </a:r>
            <a:endParaRPr lang="en-US" altLang="zh-CN" sz="25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35876" name="Rectangle 2"/>
          <p:cNvSpPr txBox="1">
            <a:spLocks noChangeArrowheads="1"/>
          </p:cNvSpPr>
          <p:nvPr/>
        </p:nvSpPr>
        <p:spPr bwMode="auto">
          <a:xfrm>
            <a:off x="463550" y="434975"/>
            <a:ext cx="73564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三、巩固练习，加深认识</a:t>
            </a:r>
          </a:p>
        </p:txBody>
      </p:sp>
      <p:sp>
        <p:nvSpPr>
          <p:cNvPr id="335877" name="矩形 24"/>
          <p:cNvSpPr>
            <a:spLocks noChangeArrowheads="1"/>
          </p:cNvSpPr>
          <p:nvPr/>
        </p:nvSpPr>
        <p:spPr bwMode="auto">
          <a:xfrm>
            <a:off x="6788150" y="4149725"/>
            <a:ext cx="9175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tx1"/>
                </a:solidFill>
                <a:latin typeface="楷体_GB2312" pitchFamily="1" charset="-122"/>
              </a:rPr>
              <a:t>梯形</a:t>
            </a:r>
          </a:p>
        </p:txBody>
      </p:sp>
      <p:cxnSp>
        <p:nvCxnSpPr>
          <p:cNvPr id="335878" name="直接连接符 26"/>
          <p:cNvCxnSpPr>
            <a:cxnSpLocks noChangeShapeType="1"/>
          </p:cNvCxnSpPr>
          <p:nvPr/>
        </p:nvCxnSpPr>
        <p:spPr bwMode="auto">
          <a:xfrm>
            <a:off x="6877050" y="3213100"/>
            <a:ext cx="1588" cy="820738"/>
          </a:xfrm>
          <a:prstGeom prst="line">
            <a:avLst/>
          </a:prstGeom>
          <a:noFill/>
          <a:ln w="12700" cmpd="sng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879" name="直接连接符 29"/>
          <p:cNvCxnSpPr>
            <a:cxnSpLocks noChangeShapeType="1"/>
          </p:cNvCxnSpPr>
          <p:nvPr/>
        </p:nvCxnSpPr>
        <p:spPr bwMode="auto">
          <a:xfrm rot="18240000">
            <a:off x="3526632" y="3442494"/>
            <a:ext cx="192087" cy="619125"/>
          </a:xfrm>
          <a:prstGeom prst="line">
            <a:avLst/>
          </a:prstGeom>
          <a:noFill/>
          <a:ln w="12700" cmpd="sng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35880" name="Group 22"/>
          <p:cNvGrpSpPr>
            <a:grpSpLocks/>
          </p:cNvGrpSpPr>
          <p:nvPr/>
        </p:nvGrpSpPr>
        <p:grpSpPr bwMode="auto">
          <a:xfrm>
            <a:off x="3332163" y="3557588"/>
            <a:ext cx="92075" cy="123825"/>
            <a:chOff x="0" y="0"/>
            <a:chExt cx="90" cy="121"/>
          </a:xfrm>
        </p:grpSpPr>
        <p:sp>
          <p:nvSpPr>
            <p:cNvPr id="335881" name="Line 20"/>
            <p:cNvSpPr>
              <a:spLocks noChangeShapeType="1"/>
            </p:cNvSpPr>
            <p:nvPr/>
          </p:nvSpPr>
          <p:spPr bwMode="auto">
            <a:xfrm>
              <a:off x="0" y="0"/>
              <a:ext cx="90" cy="3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5882" name="Line 21"/>
            <p:cNvSpPr>
              <a:spLocks noChangeShapeType="1"/>
            </p:cNvSpPr>
            <p:nvPr/>
          </p:nvSpPr>
          <p:spPr bwMode="auto">
            <a:xfrm flipH="1">
              <a:off x="66" y="30"/>
              <a:ext cx="24" cy="91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35883" name="Group 25"/>
          <p:cNvGrpSpPr>
            <a:grpSpLocks/>
          </p:cNvGrpSpPr>
          <p:nvPr/>
        </p:nvGrpSpPr>
        <p:grpSpPr bwMode="auto">
          <a:xfrm>
            <a:off x="6877050" y="3932238"/>
            <a:ext cx="95250" cy="96837"/>
            <a:chOff x="0" y="0"/>
            <a:chExt cx="136" cy="136"/>
          </a:xfrm>
        </p:grpSpPr>
        <p:sp>
          <p:nvSpPr>
            <p:cNvPr id="335884" name="Line 23"/>
            <p:cNvSpPr>
              <a:spLocks noChangeShapeType="1"/>
            </p:cNvSpPr>
            <p:nvPr/>
          </p:nvSpPr>
          <p:spPr bwMode="auto">
            <a:xfrm>
              <a:off x="0" y="0"/>
              <a:ext cx="136" cy="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5885" name="Line 24"/>
            <p:cNvSpPr>
              <a:spLocks noChangeShapeType="1"/>
            </p:cNvSpPr>
            <p:nvPr/>
          </p:nvSpPr>
          <p:spPr bwMode="auto">
            <a:xfrm>
              <a:off x="136" y="0"/>
              <a:ext cx="0" cy="136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35886" name="Group 28"/>
          <p:cNvGrpSpPr>
            <a:grpSpLocks/>
          </p:cNvGrpSpPr>
          <p:nvPr/>
        </p:nvGrpSpPr>
        <p:grpSpPr bwMode="auto">
          <a:xfrm>
            <a:off x="2425700" y="3910013"/>
            <a:ext cx="117475" cy="114300"/>
            <a:chOff x="0" y="0"/>
            <a:chExt cx="136" cy="136"/>
          </a:xfrm>
        </p:grpSpPr>
        <p:sp>
          <p:nvSpPr>
            <p:cNvPr id="335887" name="Line 26"/>
            <p:cNvSpPr>
              <a:spLocks noChangeShapeType="1"/>
            </p:cNvSpPr>
            <p:nvPr/>
          </p:nvSpPr>
          <p:spPr bwMode="auto">
            <a:xfrm>
              <a:off x="0" y="0"/>
              <a:ext cx="136" cy="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5888" name="Line 27"/>
            <p:cNvSpPr>
              <a:spLocks noChangeShapeType="1"/>
            </p:cNvSpPr>
            <p:nvPr/>
          </p:nvSpPr>
          <p:spPr bwMode="auto">
            <a:xfrm>
              <a:off x="0" y="0"/>
              <a:ext cx="0" cy="136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35889" name="矩形 24"/>
          <p:cNvSpPr>
            <a:spLocks noChangeArrowheads="1"/>
          </p:cNvSpPr>
          <p:nvPr/>
        </p:nvSpPr>
        <p:spPr bwMode="auto">
          <a:xfrm>
            <a:off x="3203575" y="4149725"/>
            <a:ext cx="9112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tx1"/>
                </a:solidFill>
                <a:latin typeface="楷体_GB2312" pitchFamily="1" charset="-122"/>
              </a:rPr>
              <a:t>梯形</a:t>
            </a:r>
          </a:p>
        </p:txBody>
      </p:sp>
      <p:sp>
        <p:nvSpPr>
          <p:cNvPr id="335890" name="矩形 24"/>
          <p:cNvSpPr>
            <a:spLocks noChangeArrowheads="1"/>
          </p:cNvSpPr>
          <p:nvPr/>
        </p:nvSpPr>
        <p:spPr bwMode="auto">
          <a:xfrm>
            <a:off x="1601788" y="4149725"/>
            <a:ext cx="9112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tx1"/>
                </a:solidFill>
                <a:latin typeface="楷体_GB2312" pitchFamily="1" charset="-122"/>
              </a:rPr>
              <a:t>梯形</a:t>
            </a:r>
          </a:p>
        </p:txBody>
      </p:sp>
      <p:sp>
        <p:nvSpPr>
          <p:cNvPr id="335891" name="Rectangle 2"/>
          <p:cNvSpPr>
            <a:spLocks noChangeArrowheads="1"/>
          </p:cNvSpPr>
          <p:nvPr/>
        </p:nvSpPr>
        <p:spPr bwMode="auto">
          <a:xfrm>
            <a:off x="1187450" y="4860925"/>
            <a:ext cx="61007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出示练习，学生完成。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335892" name="Rectangle 2"/>
          <p:cNvSpPr>
            <a:spLocks noChangeArrowheads="1"/>
          </p:cNvSpPr>
          <p:nvPr/>
        </p:nvSpPr>
        <p:spPr bwMode="auto">
          <a:xfrm>
            <a:off x="1196975" y="5348288"/>
            <a:ext cx="5895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学生实物投影汇报展示。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335893" name="Rectangle 2"/>
          <p:cNvSpPr>
            <a:spLocks noChangeArrowheads="1"/>
          </p:cNvSpPr>
          <p:nvPr/>
        </p:nvSpPr>
        <p:spPr bwMode="auto">
          <a:xfrm>
            <a:off x="1187450" y="5772150"/>
            <a:ext cx="7777163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追问：第三幅图不是直角梯形吗？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你们怎么说它不是梯形呢？</a:t>
            </a:r>
            <a:endParaRPr lang="en-US" altLang="zh-CN" sz="20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        </a:t>
            </a:r>
            <a:r>
              <a:rPr lang="en-US" altLang="zh-CN" sz="800">
                <a:solidFill>
                  <a:schemeClr val="tx1"/>
                </a:solidFill>
                <a:latin typeface="楷体_GB2312" pitchFamily="1" charset="-122"/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你是怎么想的？</a:t>
            </a:r>
          </a:p>
        </p:txBody>
      </p:sp>
    </p:spTree>
    <p:extLst>
      <p:ext uri="{BB962C8B-B14F-4D97-AF65-F5344CB8AC3E}">
        <p14:creationId xmlns:p14="http://schemas.microsoft.com/office/powerpoint/2010/main" val="246580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5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2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2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3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5" grpId="0" autoUpdateAnimBg="0"/>
      <p:bldP spid="335877" grpId="0" autoUpdateAnimBg="0"/>
      <p:bldP spid="335889" grpId="0" autoUpdateAnimBg="0"/>
      <p:bldP spid="335890" grpId="0" autoUpdateAnimBg="0"/>
      <p:bldP spid="335891" grpId="0" autoUpdateAnimBg="0"/>
      <p:bldP spid="335892" grpId="0" autoUpdateAnimBg="0"/>
      <p:bldP spid="335893" grpId="0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1232</Words>
  <Application>Microsoft Office PowerPoint</Application>
  <PresentationFormat>全屏显示(4:3)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xb21cn</cp:lastModifiedBy>
  <cp:revision>2</cp:revision>
  <dcterms:created xsi:type="dcterms:W3CDTF">2018-09-06T03:19:37Z</dcterms:created>
  <dcterms:modified xsi:type="dcterms:W3CDTF">2018-09-06T03:20:21Z</dcterms:modified>
</cp:coreProperties>
</file>